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310" r:id="rId3"/>
    <p:sldId id="311" r:id="rId4"/>
    <p:sldId id="270" r:id="rId5"/>
    <p:sldId id="281" r:id="rId6"/>
    <p:sldId id="272" r:id="rId7"/>
    <p:sldId id="282" r:id="rId8"/>
    <p:sldId id="314" r:id="rId9"/>
    <p:sldId id="323" r:id="rId10"/>
    <p:sldId id="322" r:id="rId11"/>
    <p:sldId id="283" r:id="rId12"/>
    <p:sldId id="284" r:id="rId13"/>
    <p:sldId id="273" r:id="rId14"/>
    <p:sldId id="319" r:id="rId15"/>
    <p:sldId id="291" r:id="rId16"/>
    <p:sldId id="261" r:id="rId17"/>
    <p:sldId id="275" r:id="rId18"/>
    <p:sldId id="324" r:id="rId19"/>
    <p:sldId id="297" r:id="rId20"/>
    <p:sldId id="325" r:id="rId21"/>
    <p:sldId id="320" r:id="rId22"/>
    <p:sldId id="276" r:id="rId23"/>
    <p:sldId id="326" r:id="rId24"/>
    <p:sldId id="327" r:id="rId25"/>
    <p:sldId id="312" r:id="rId26"/>
    <p:sldId id="32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6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883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613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94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56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238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329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382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59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182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038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2A80DB-1F86-46F9-8BE1-51A58A607217}" type="datetimeFigureOut">
              <a:rPr lang="en-ZA" smtClean="0"/>
              <a:t>2020/07/21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E0FEC3-5B2C-4AEB-A4A9-6DEE71F4F402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7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PMTCT WESTERN CAPE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565667"/>
          </a:xfrm>
        </p:spPr>
        <p:txBody>
          <a:bodyPr>
            <a:normAutofit/>
          </a:bodyPr>
          <a:lstStyle/>
          <a:p>
            <a:r>
              <a:rPr lang="en-ZA" dirty="0"/>
              <a:t>ESMOE 2020</a:t>
            </a:r>
          </a:p>
          <a:p>
            <a:r>
              <a:rPr lang="en-ZA" dirty="0"/>
              <a:t>GS GEBHARDT</a:t>
            </a:r>
          </a:p>
          <a:p>
            <a:r>
              <a:rPr lang="en-ZA" dirty="0"/>
              <a:t>HA Swart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94" y="4005064"/>
            <a:ext cx="2151629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9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38A7-78C4-4FDF-A937-237D0BF2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404664"/>
            <a:ext cx="8352927" cy="1126172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of NTD with DTG cont...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9BAB8-F0AB-4D3B-8A16-416EEC46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3915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Any non-pregnant woman taking or starting DTG should be advised to use contraception and folic acid supplements.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Non-pregnant woman using DTG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discuss fertility intentions at every visit.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Planning to fall pregnant plus concerned of NTDs risk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Offer to switch from TLD to TEE (if supressed VL past 6 months)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Pregnant women already on an EFV containing ART regimen may switch to DTG containing regimen. </a:t>
            </a:r>
          </a:p>
        </p:txBody>
      </p:sp>
    </p:spTree>
    <p:extLst>
      <p:ext uri="{BB962C8B-B14F-4D97-AF65-F5344CB8AC3E}">
        <p14:creationId xmlns:p14="http://schemas.microsoft.com/office/powerpoint/2010/main" val="70995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ZA" altLang="en-US" dirty="0">
                <a:latin typeface="Arial" panose="020B0604020202020204" pitchFamily="34" charset="0"/>
                <a:cs typeface="Arial" panose="020B0604020202020204" pitchFamily="34" charset="0"/>
              </a:rPr>
              <a:t>3 important screenings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338455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ZA" sz="2800" dirty="0">
                <a:latin typeface="Arial" pitchFamily="34" charset="0"/>
                <a:cs typeface="Arial" pitchFamily="34" charset="0"/>
              </a:rPr>
              <a:t>TB: may delay start of ART and affect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Isoniazid Prophylactic Therapy (</a:t>
            </a:r>
            <a:r>
              <a:rPr lang="en-ZA" sz="2800" dirty="0">
                <a:latin typeface="Arial" pitchFamily="34" charset="0"/>
                <a:cs typeface="Arial" pitchFamily="34" charset="0"/>
              </a:rPr>
              <a:t>IPT)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en-ZA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ZA" sz="2800" dirty="0">
                <a:latin typeface="Arial" pitchFamily="34" charset="0"/>
                <a:cs typeface="Arial" pitchFamily="34" charset="0"/>
              </a:rPr>
              <a:t>Neuropsychiatric  (EFV contra-indicated)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en-ZA" sz="28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ZA" sz="2800" dirty="0">
                <a:latin typeface="Arial" pitchFamily="34" charset="0"/>
                <a:cs typeface="Arial" pitchFamily="34" charset="0"/>
              </a:rPr>
              <a:t>Renal  (TDF contra-indicated)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5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 dirty="0">
                <a:latin typeface="Arial" panose="020B0604020202020204" pitchFamily="34" charset="0"/>
                <a:cs typeface="Arial" panose="020B0604020202020204" pitchFamily="34" charset="0"/>
              </a:rPr>
              <a:t>Screen for TB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7504" y="1378970"/>
            <a:ext cx="8424936" cy="51847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ZA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HIV+ women: active TB disease common</a:t>
            </a:r>
          </a:p>
          <a:p>
            <a:pPr lvl="1" algn="just">
              <a:lnSpc>
                <a:spcPct val="100000"/>
              </a:lnSpc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pregnant women: actively screen for TB symptoms at every visit</a:t>
            </a:r>
          </a:p>
          <a:p>
            <a:pPr lvl="1" algn="just">
              <a:lnSpc>
                <a:spcPct val="100000"/>
              </a:lnSpc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HIV+ women (new or known) or HIV- with symptoms</a:t>
            </a:r>
          </a:p>
          <a:p>
            <a:pPr lvl="2" algn="just">
              <a:lnSpc>
                <a:spcPct val="100000"/>
              </a:lnSpc>
            </a:pPr>
            <a:r>
              <a:rPr lang="en-Z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sputum specimen (x2) must be collected for GeneXpert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52FB8D-8E27-489E-A5C9-4E37844E6A35}" type="slidenum">
              <a:rPr lang="en-ZA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ZA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86604"/>
            <a:ext cx="8424936" cy="1450757"/>
          </a:xfrm>
        </p:spPr>
        <p:txBody>
          <a:bodyPr>
            <a:normAutofit/>
          </a:bodyPr>
          <a:lstStyle/>
          <a:p>
            <a:r>
              <a:rPr lang="en-ZA" sz="4000" dirty="0">
                <a:latin typeface="Arial" panose="020B0604020202020204" pitchFamily="34" charset="0"/>
                <a:cs typeface="Arial" panose="020B0604020202020204" pitchFamily="34" charset="0"/>
              </a:rPr>
              <a:t>TB Screen: send 2x sputum if any of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ZA" dirty="0"/>
              <a:t>1.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Current cough 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2. Sputum production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3. Fever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4. Drenching night sweats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5. Unexplained weight loss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6. Loss of appetite, malaise, tiredness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7. Shortness of breath, chest pains</a:t>
            </a:r>
          </a:p>
          <a:p>
            <a:pPr lvl="0"/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8. New palpable lymphadenopathy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762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3001-1456-4BB0-A563-B58061353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33832"/>
            <a:ext cx="7543800" cy="91014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TB preventative therapy (TPT)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72578-7AD0-4698-9C8A-40F001D8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9" y="1845734"/>
            <a:ext cx="8043232" cy="43195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TPT dosage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Isoniazid (INH) 300 mg daily PO, and Pyridoxine 25 mg OD PO x 12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If CD4&gt;100: start 6w post partum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If CD4&lt;100: if GXP negative, initiate TPT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Contra-indications to TPT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Positive TB symptom screen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Alcohol abuse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Liver disease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Known hypersensitivity to INH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146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536" y="286604"/>
            <a:ext cx="7971224" cy="1450757"/>
          </a:xfrm>
        </p:spPr>
        <p:txBody>
          <a:bodyPr/>
          <a:lstStyle/>
          <a:p>
            <a:r>
              <a:rPr lang="en-ZA" altLang="en-US" dirty="0">
                <a:latin typeface="Arial" panose="020B0604020202020204" pitchFamily="34" charset="0"/>
                <a:cs typeface="Arial" panose="020B0604020202020204" pitchFamily="34" charset="0"/>
              </a:rPr>
              <a:t>Any contraindication to FDC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7128073" cy="36337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altLang="en-US" sz="2800" dirty="0"/>
              <a:t>Start AZT provided haemoglobin is acceptable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altLang="en-US" sz="2800" dirty="0"/>
              <a:t>Refer for expert within 7 days</a:t>
            </a:r>
          </a:p>
        </p:txBody>
      </p:sp>
    </p:spTree>
    <p:extLst>
      <p:ext uri="{BB962C8B-B14F-4D97-AF65-F5344CB8AC3E}">
        <p14:creationId xmlns:p14="http://schemas.microsoft.com/office/powerpoint/2010/main" val="38028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67" y="263527"/>
            <a:ext cx="7984984" cy="1450757"/>
          </a:xfrm>
        </p:spPr>
        <p:txBody>
          <a:bodyPr>
            <a:noAutofit/>
          </a:bodyPr>
          <a:lstStyle/>
          <a:p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Do the following at the </a:t>
            </a:r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first visit </a:t>
            </a:r>
            <a:r>
              <a:rPr lang="en-ZA" sz="3600" dirty="0">
                <a:latin typeface="Arial" panose="020B0604020202020204" pitchFamily="34" charset="0"/>
                <a:cs typeface="Arial" panose="020B0604020202020204" pitchFamily="34" charset="0"/>
              </a:rPr>
              <a:t>(in addition to standard package of care):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543801" cy="4023360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Baseline bloods: HIV Elisa, VL,  CD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FBC,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Creat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ALT, RPR (if not known), HBsAg, serum Cryptococcal Antigen (CLAT) test if CD</a:t>
            </a:r>
            <a:r>
              <a:rPr lang="en-GB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&lt; 100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Repeat Viral Load if result  &gt; 3 months old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PAP smear (if none done in the past year)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STI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screening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TB PCR – GeneXpert x 2</a:t>
            </a:r>
          </a:p>
          <a:p>
            <a:pPr lvl="0"/>
            <a:endParaRPr lang="en-ZA" sz="2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479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568952" cy="1450757"/>
          </a:xfrm>
        </p:spPr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VL monitoring 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11524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Detailed flow chart (see next slide)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Ensure you have access to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Important to note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VL are used to monitor patient during pregnancy/BF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VLs are done more regularly and reacted to more aggressively compared to non-pregnant/BF pts due to transmission risk to babies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VL suppressed on ART, only repeat again during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(previously every 3 months)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06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485520-74DA-4FBA-B62F-ACAF129E5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0"/>
            <a:ext cx="5688089" cy="6813376"/>
          </a:xfrm>
        </p:spPr>
      </p:pic>
    </p:spTree>
    <p:extLst>
      <p:ext uri="{BB962C8B-B14F-4D97-AF65-F5344CB8AC3E}">
        <p14:creationId xmlns:p14="http://schemas.microsoft.com/office/powerpoint/2010/main" val="120458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402" y="263527"/>
            <a:ext cx="7543800" cy="1450757"/>
          </a:xfrm>
        </p:spPr>
        <p:txBody>
          <a:bodyPr>
            <a:norm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VL monitoring during BF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7543801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Aim for VL , 50 c/mL: then repeat every 6 months while BF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Refer to flow chart (next slide) if VL unsuppressed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Align tests and visits with EPI visits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733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hoto, different&#10;&#10;Description automatically generated">
            <a:extLst>
              <a:ext uri="{FF2B5EF4-FFF2-40B4-BE49-F238E27FC236}">
                <a16:creationId xmlns:a16="http://schemas.microsoft.com/office/drawing/2014/main" id="{C630AD5A-F9C8-4E45-9044-F37F8A62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4687541" cy="590465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FF0FE1-CC84-4AA2-BC3C-35DBFCDFC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34" y="116632"/>
            <a:ext cx="4377718" cy="59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04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FE6C21-2D3D-4856-B070-E242EA397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63" y="109077"/>
            <a:ext cx="5682473" cy="6639846"/>
          </a:xfrm>
        </p:spPr>
      </p:pic>
    </p:spTree>
    <p:extLst>
      <p:ext uri="{BB962C8B-B14F-4D97-AF65-F5344CB8AC3E}">
        <p14:creationId xmlns:p14="http://schemas.microsoft.com/office/powerpoint/2010/main" val="160960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556D01-CF55-40B7-849D-0365A898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06" y="18574"/>
            <a:ext cx="5458587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75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6604"/>
            <a:ext cx="8115240" cy="1450757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Indications to discuss with ID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845734"/>
            <a:ext cx="7971224" cy="4391578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Baseline serum creatinine &gt; 85 </a:t>
            </a:r>
            <a:r>
              <a:rPr lang="en-ZA" dirty="0" err="1"/>
              <a:t>umol</a:t>
            </a:r>
            <a:r>
              <a:rPr lang="en-ZA" dirty="0"/>
              <a:t>/l </a:t>
            </a:r>
            <a:r>
              <a:rPr lang="en-GB" dirty="0"/>
              <a:t>or creatinine clearance less than 50 ml/min*</a:t>
            </a:r>
            <a:endParaRPr lang="en-ZA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Increase in serum creatinine after initiation of </a:t>
            </a:r>
            <a:r>
              <a:rPr lang="en-GB" dirty="0" err="1"/>
              <a:t>Tenofovir</a:t>
            </a:r>
            <a:endParaRPr lang="en-ZA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Psychiatric illness</a:t>
            </a:r>
            <a:endParaRPr lang="en-ZA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Decrease in Hb after initiation of Zidovudine</a:t>
            </a:r>
            <a:endParaRPr lang="en-ZA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Poor response to TB treatment or suspicion of IRIS</a:t>
            </a:r>
            <a:endParaRPr lang="en-ZA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Change in clinical stage of disease while on ART (especially weight loss during pregnancy)</a:t>
            </a:r>
            <a:endParaRPr lang="en-ZA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Clinical signs of possible meningitis: e.g. confusion; headaches</a:t>
            </a:r>
            <a:endParaRPr lang="en-ZA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dirty="0"/>
              <a:t>Any doubts or questions regarding current ARV regimen or lab results</a:t>
            </a: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144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273EA-71E4-481E-BE67-CAC291B25999}"/>
              </a:ext>
            </a:extLst>
          </p:cNvPr>
          <p:cNvSpPr txBox="1"/>
          <p:nvPr/>
        </p:nvSpPr>
        <p:spPr>
          <a:xfrm>
            <a:off x="755576" y="404664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ART during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if HIV status unknown/not on Rx</a:t>
            </a:r>
            <a:endParaRPr lang="en-Z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197F4-095C-457D-9377-8902999F272E}"/>
              </a:ext>
            </a:extLst>
          </p:cNvPr>
          <p:cNvSpPr txBox="1"/>
          <p:nvPr/>
        </p:nvSpPr>
        <p:spPr>
          <a:xfrm>
            <a:off x="467544" y="2276872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NVP 200mg stat, Truvada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800" dirty="0"/>
              <a:t>(Tenofovir/Emtricitabine) stat, AZT 300mg 3hly</a:t>
            </a:r>
          </a:p>
          <a:p>
            <a:endParaRPr lang="en-ZA" sz="2800" dirty="0"/>
          </a:p>
          <a:p>
            <a:r>
              <a:rPr lang="en-ZA" sz="2800" dirty="0"/>
              <a:t>OR</a:t>
            </a:r>
          </a:p>
          <a:p>
            <a:endParaRPr lang="en-Z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TLD :stat single fixed-dose combination tablet and a stat NVP 200mg</a:t>
            </a:r>
          </a:p>
        </p:txBody>
      </p:sp>
    </p:spTree>
    <p:extLst>
      <p:ext uri="{BB962C8B-B14F-4D97-AF65-F5344CB8AC3E}">
        <p14:creationId xmlns:p14="http://schemas.microsoft.com/office/powerpoint/2010/main" val="1525703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D2CE0-FC0B-4EC9-B831-598736C05A91}"/>
              </a:ext>
            </a:extLst>
          </p:cNvPr>
          <p:cNvSpPr txBox="1"/>
          <p:nvPr/>
        </p:nvSpPr>
        <p:spPr>
          <a:xfrm>
            <a:off x="467544" y="332656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latin typeface="Arial" panose="020B0604020202020204" pitchFamily="34" charset="0"/>
                <a:cs typeface="Arial" panose="020B0604020202020204" pitchFamily="34" charset="0"/>
              </a:rPr>
              <a:t>COTRIMOXAZOLE PREVENTIVE THERAPY (CPT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83216-83B7-4298-BC6D-27910C12C1C8}"/>
              </a:ext>
            </a:extLst>
          </p:cNvPr>
          <p:cNvSpPr txBox="1"/>
          <p:nvPr/>
        </p:nvSpPr>
        <p:spPr>
          <a:xfrm>
            <a:off x="611560" y="2060848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Indications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CD4 &lt;200 cells/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Co-infection with TB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Any WHO stage 2,3 or 4 condition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CPT is safe to use in pregnancy and breastfeeding.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Recommended dose of CPT: Cotrimoxazole 160/800mg daily</a:t>
            </a:r>
          </a:p>
          <a:p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03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145075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Infant feeding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54380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Counsel at multiple antenatal visits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BF 24 months encouraged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Introduce solids at 6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MIXED FEEDING IS ALLOWED if on ARVs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Formula 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Mom failing regiment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Mom too sick to breastfeed</a:t>
            </a:r>
          </a:p>
        </p:txBody>
      </p:sp>
    </p:spTree>
    <p:extLst>
      <p:ext uri="{BB962C8B-B14F-4D97-AF65-F5344CB8AC3E}">
        <p14:creationId xmlns:p14="http://schemas.microsoft.com/office/powerpoint/2010/main" val="1813506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79361-4F74-4190-9D10-CE6B0494D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60648"/>
            <a:ext cx="7560840" cy="56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5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End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3" b="323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958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39" y="116632"/>
            <a:ext cx="8280920" cy="1450757"/>
          </a:xfrm>
        </p:spPr>
        <p:txBody>
          <a:bodyPr>
            <a:noAutofit/>
          </a:bodyPr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PMTCT program: four pillars to achieve the targets of HIV-free generation. 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001999" cy="2232248"/>
          </a:xfrm>
        </p:spPr>
      </p:pic>
    </p:spTree>
    <p:extLst>
      <p:ext uri="{BB962C8B-B14F-4D97-AF65-F5344CB8AC3E}">
        <p14:creationId xmlns:p14="http://schemas.microsoft.com/office/powerpoint/2010/main" val="302552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3527"/>
            <a:ext cx="7543800" cy="1450757"/>
          </a:xfrm>
        </p:spPr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When to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All pregnant, BF or up to one year post partum clients with ?/</a:t>
            </a:r>
            <a:r>
              <a:rPr lang="en-ZA" sz="2800" dirty="0" err="1">
                <a:latin typeface="Arial" panose="020B0604020202020204" pitchFamily="34" charset="0"/>
                <a:cs typeface="Arial" panose="020B0604020202020204" pitchFamily="34" charset="0"/>
              </a:rPr>
              <a:t>prev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negative HIV status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 HIV Counselling and Testing (HCT) on the same day that they present.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HCT as individuals or couples. </a:t>
            </a:r>
          </a:p>
          <a:p>
            <a:pPr algn="just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012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When to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561" y="1916832"/>
            <a:ext cx="7543801" cy="402336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Repeat HIV testing at the following intervals:</a:t>
            </a:r>
          </a:p>
          <a:p>
            <a:pPr algn="just">
              <a:lnSpc>
                <a:spcPct val="100000"/>
              </a:lnSpc>
            </a:pPr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• Around 20 weeks gestation (second trimester)</a:t>
            </a:r>
          </a:p>
          <a:p>
            <a:pPr algn="just">
              <a:lnSpc>
                <a:spcPct val="100000"/>
              </a:lnSpc>
            </a:pPr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• Around 32 weeks gestation (third trimester)</a:t>
            </a:r>
          </a:p>
          <a:p>
            <a:pPr algn="just">
              <a:lnSpc>
                <a:spcPct val="100000"/>
              </a:lnSpc>
            </a:pPr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• In labour/immediately after delivery</a:t>
            </a:r>
          </a:p>
          <a:p>
            <a:pPr algn="just">
              <a:lnSpc>
                <a:spcPct val="100000"/>
              </a:lnSpc>
            </a:pPr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• At 6 weeks after delivery </a:t>
            </a:r>
          </a:p>
          <a:p>
            <a:pPr algn="just">
              <a:lnSpc>
                <a:spcPct val="100000"/>
              </a:lnSpc>
            </a:pPr>
            <a:r>
              <a:rPr lang="en-ZA" sz="3000" dirty="0">
                <a:latin typeface="Arial" panose="020B0604020202020204" pitchFamily="34" charset="0"/>
                <a:cs typeface="Arial" panose="020B0604020202020204" pitchFamily="34" charset="0"/>
              </a:rPr>
              <a:t>• Every 3 months while breastfeeding</a:t>
            </a:r>
          </a:p>
          <a:p>
            <a:pPr algn="just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026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Who gets treatment?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All HIV-infected women (any CD4 count) are eligible for lifelong antiretroviral therapy (ART).</a:t>
            </a:r>
          </a:p>
        </p:txBody>
      </p:sp>
    </p:spTree>
    <p:extLst>
      <p:ext uri="{BB962C8B-B14F-4D97-AF65-F5344CB8AC3E}">
        <p14:creationId xmlns:p14="http://schemas.microsoft.com/office/powerpoint/2010/main" val="407446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87444" y="548680"/>
            <a:ext cx="7543800" cy="982156"/>
          </a:xfrm>
        </p:spPr>
        <p:txBody>
          <a:bodyPr>
            <a:normAutofit fontScale="90000"/>
          </a:bodyPr>
          <a:lstStyle/>
          <a:p>
            <a:r>
              <a:rPr lang="en-ZA" altLang="en-US" dirty="0">
                <a:latin typeface="Arial" panose="020B0604020202020204" pitchFamily="34" charset="0"/>
                <a:cs typeface="Arial" panose="020B0604020202020204" pitchFamily="34" charset="0"/>
              </a:rPr>
              <a:t>Fixed dose combination (FDC)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ZA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Current first line: TLD: combination of</a:t>
            </a:r>
          </a:p>
          <a:p>
            <a:pPr lvl="1" algn="just">
              <a:lnSpc>
                <a:spcPct val="110000"/>
              </a:lnSpc>
            </a:pPr>
            <a:r>
              <a:rPr lang="en-Z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Tenofovir 300mg (TDF)</a:t>
            </a:r>
          </a:p>
          <a:p>
            <a:pPr lvl="1" algn="just">
              <a:lnSpc>
                <a:spcPct val="110000"/>
              </a:lnSpc>
            </a:pPr>
            <a:r>
              <a:rPr lang="en-Z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Lamivudine 300mg (3TC)</a:t>
            </a:r>
          </a:p>
          <a:p>
            <a:pPr lvl="1" algn="just">
              <a:lnSpc>
                <a:spcPct val="110000"/>
              </a:lnSpc>
            </a:pPr>
            <a:r>
              <a:rPr lang="en-Z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Dolutegravir 50mg (DTG)</a:t>
            </a:r>
          </a:p>
          <a:p>
            <a:pPr lvl="1" algn="just">
              <a:lnSpc>
                <a:spcPct val="110000"/>
              </a:lnSpc>
            </a:pPr>
            <a:endParaRPr lang="en-ZA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ZA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Previous first line</a:t>
            </a:r>
          </a:p>
          <a:p>
            <a:pPr lvl="1" algn="just">
              <a:lnSpc>
                <a:spcPct val="110000"/>
              </a:lnSpc>
            </a:pPr>
            <a:r>
              <a:rPr lang="en-ZA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Tenofovir 300mg (TDF)</a:t>
            </a:r>
          </a:p>
          <a:p>
            <a:pPr lvl="1" algn="just">
              <a:lnSpc>
                <a:spcPct val="110000"/>
              </a:lnSpc>
            </a:pPr>
            <a:r>
              <a:rPr lang="en-ZA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Emtricitabine 200mg (FTC)</a:t>
            </a:r>
          </a:p>
          <a:p>
            <a:pPr lvl="1" algn="just">
              <a:lnSpc>
                <a:spcPct val="110000"/>
              </a:lnSpc>
            </a:pPr>
            <a:r>
              <a:rPr lang="en-ZA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Efavirenz 600mg (EFV)</a:t>
            </a:r>
          </a:p>
          <a:p>
            <a:pPr lvl="1" algn="just"/>
            <a:endParaRPr lang="en-ZA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ZA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217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Dolutegravir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475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Preferred first-line ART regimen in 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Superior Efficacy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side-effects mild and uncommon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high genetic barrier to resistance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cost effective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no interaction with hormonal contraceptives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can be used with TB treatment if boosted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633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19CE-BC0A-4CEF-9787-F8AB12FC1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7543800" cy="105416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of NTD with DTG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84F61-F703-45CF-BF5C-CD22D7F15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DTG may increase risk of neural tube defects (NTDs).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absolute risk is very low and translates into a risk difference of 2 additional NTDs per 1000 periconception exposures to DTG (0.3% risk), compared to EFV ART at conception (0.1% risk).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Periconception and in the first 6 weeks of pregnancy: pts must be informed of this increased risk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DTG appears to be safe if started after the neural tube has closed (&gt;6w, no risk of NTDs)</a:t>
            </a:r>
          </a:p>
        </p:txBody>
      </p:sp>
    </p:spTree>
    <p:extLst>
      <p:ext uri="{BB962C8B-B14F-4D97-AF65-F5344CB8AC3E}">
        <p14:creationId xmlns:p14="http://schemas.microsoft.com/office/powerpoint/2010/main" val="4590085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897</TotalTime>
  <Words>980</Words>
  <Application>Microsoft Office PowerPoint</Application>
  <PresentationFormat>On-screen Show (4:3)</PresentationFormat>
  <Paragraphs>133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Retrospect</vt:lpstr>
      <vt:lpstr>PMTCT WESTERN CAPE POLICY</vt:lpstr>
      <vt:lpstr>PowerPoint Presentation</vt:lpstr>
      <vt:lpstr>PMTCT program: four pillars to achieve the targets of HIV-free generation. </vt:lpstr>
      <vt:lpstr>When to test</vt:lpstr>
      <vt:lpstr>When to test</vt:lpstr>
      <vt:lpstr>Who gets treatment?</vt:lpstr>
      <vt:lpstr>Fixed dose combination (FDC)</vt:lpstr>
      <vt:lpstr>Dolutegravir </vt:lpstr>
      <vt:lpstr>Risk of NTD with DTG</vt:lpstr>
      <vt:lpstr>Risk of NTD with DTG cont...</vt:lpstr>
      <vt:lpstr>3 important screenings</vt:lpstr>
      <vt:lpstr>Screen for TB</vt:lpstr>
      <vt:lpstr>TB Screen: send 2x sputum if any of the following</vt:lpstr>
      <vt:lpstr>TB preventative therapy (TPT)</vt:lpstr>
      <vt:lpstr>Any contraindication to FDC</vt:lpstr>
      <vt:lpstr>Do the following at the first visit (in addition to standard package of care):</vt:lpstr>
      <vt:lpstr>VL monitoring during pregnancy</vt:lpstr>
      <vt:lpstr>PowerPoint Presentation</vt:lpstr>
      <vt:lpstr>VL monitoring during BF</vt:lpstr>
      <vt:lpstr>PowerPoint Presentation</vt:lpstr>
      <vt:lpstr>PowerPoint Presentation</vt:lpstr>
      <vt:lpstr>Indications to discuss with ID</vt:lpstr>
      <vt:lpstr>PowerPoint Presentation</vt:lpstr>
      <vt:lpstr>PowerPoint Presentation</vt:lpstr>
      <vt:lpstr>Infant feeding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PMTCT WESTERN CAPE POLICY</dc:title>
  <dc:creator>Stefan Gebhardt</dc:creator>
  <cp:lastModifiedBy>Swart, HA, Dr [esteswart@sun.ac.za]</cp:lastModifiedBy>
  <cp:revision>68</cp:revision>
  <dcterms:created xsi:type="dcterms:W3CDTF">2014-01-10T07:24:13Z</dcterms:created>
  <dcterms:modified xsi:type="dcterms:W3CDTF">2020-07-21T11:23:27Z</dcterms:modified>
</cp:coreProperties>
</file>